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72" r:id="rId4"/>
    <p:sldId id="263" r:id="rId5"/>
    <p:sldId id="286" r:id="rId6"/>
    <p:sldId id="264" r:id="rId7"/>
    <p:sldId id="289" r:id="rId8"/>
    <p:sldId id="290" r:id="rId9"/>
    <p:sldId id="291" r:id="rId10"/>
    <p:sldId id="270" r:id="rId11"/>
    <p:sldId id="292" r:id="rId12"/>
    <p:sldId id="271" r:id="rId13"/>
    <p:sldId id="258" r:id="rId1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86F"/>
    <a:srgbClr val="1C2A55"/>
    <a:srgbClr val="003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5"/>
    <p:restoredTop sz="76694"/>
  </p:normalViewPr>
  <p:slideViewPr>
    <p:cSldViewPr snapToGrid="0" snapToObjects="1">
      <p:cViewPr>
        <p:scale>
          <a:sx n="108" d="100"/>
          <a:sy n="108" d="100"/>
        </p:scale>
        <p:origin x="1528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4C8A6-079E-4CB8-9E5E-F4592F61C5B1}" type="datetimeFigureOut">
              <a:rPr lang="ru-RU" smtClean="0"/>
              <a:t>18.11.2020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886A7-11EC-4036-96A4-4879314624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358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283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Системы</a:t>
            </a:r>
            <a:r>
              <a:rPr lang="ru-RU" baseline="0" dirty="0" smtClean="0"/>
              <a:t> мониторинга транспортных средств активно применяются в государственном и коммерческом секторе</a:t>
            </a:r>
          </a:p>
          <a:p>
            <a:r>
              <a:rPr lang="ru-RU" baseline="0" dirty="0" smtClean="0"/>
              <a:t>Такие системы, как правило, предоставляют функционал по онлайн-отслеживанию транспортных средств на карте, сбору статистики и аналитики, фиксирование внештатных ситуаций</a:t>
            </a:r>
            <a:r>
              <a:rPr lang="en-US" baseline="0" dirty="0" smtClean="0"/>
              <a:t> (</a:t>
            </a:r>
            <a:r>
              <a:rPr lang="ru-RU" baseline="0" dirty="0" smtClean="0"/>
              <a:t>аварий, угона) и т.д.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6670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Мировой объем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рынка систем мониторинга транспортных средств в 2020 году составлял 21,1 миллиардов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$,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исследование аналитического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агенства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Grand View Search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прогнозирует рост рынка в среднем на 14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год в период с 2020 по 2027 год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т.е. к 2027 году по их прогнозам объем мирового рынка составит 52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,8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миллиардов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  <a:endParaRPr lang="ru-RU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Российский рынок также активно развивается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оценкам Некоммерческого Партнерства «ГЛОНАСС»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опубликованным в 2020 году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российский рынок ИТ-услуг для транспорта растет на 24% в год, а к 2030 году его объем может увеличиться до $1,6 трлн.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России одними из драйверов роста являются системы «ГЛОНАСС» и «ПЛАТОН», активно продвигаемые государством. В 2020 году 30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автомобилей подключены к одной их этих систем</a:t>
            </a:r>
          </a:p>
          <a:p>
            <a:endParaRPr lang="ru-RU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Одним из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потенциальных драйверов роста рынка является появление и распространение беспилотного транспорта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649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2020 году рынок спутникового мониторинга транспорта в Российской Федерации насчитывает более 1800 компаний-интеграторов, из которых разработчиками собственного программного обеспечения являются единицы. Это около 10-12 компаний. Все остальные являются дилерами, использующие готовые решения.</a:t>
            </a:r>
          </a:p>
          <a:p>
            <a:endParaRPr lang="ru-RU" dirty="0" smtClean="0"/>
          </a:p>
          <a:p>
            <a:r>
              <a:rPr lang="en-US" dirty="0" err="1" smtClean="0"/>
              <a:t>Wialon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ru-RU" baseline="0" dirty="0" smtClean="0"/>
              <a:t> лидер рынка, белорусская система мониторинга (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40-42% рынка ГЛОНАСС в России)</a:t>
            </a:r>
            <a:r>
              <a:rPr lang="ru-RU" baseline="0" dirty="0" smtClean="0"/>
              <a:t>, в 2019 году насчитывала 2 млн подключенных объектов мониторинга. Широкий функционал (онлайн-карта, отчеты, </a:t>
            </a:r>
            <a:r>
              <a:rPr lang="ru-RU" baseline="0" dirty="0" err="1" smtClean="0"/>
              <a:t>геозоны</a:t>
            </a:r>
            <a:r>
              <a:rPr lang="ru-RU" baseline="0" dirty="0" smtClean="0"/>
              <a:t>, уведомления и т.д.), поддерживает 1 600 типов </a:t>
            </a:r>
            <a:r>
              <a:rPr lang="ru-RU" baseline="0" dirty="0" err="1" smtClean="0"/>
              <a:t>трекеров</a:t>
            </a:r>
            <a:r>
              <a:rPr lang="ru-RU" baseline="0" dirty="0" smtClean="0"/>
              <a:t> и датчиков</a:t>
            </a:r>
          </a:p>
          <a:p>
            <a:r>
              <a:rPr lang="en-US" baseline="0" dirty="0" err="1" smtClean="0"/>
              <a:t>Omnicomm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ru-RU" baseline="0" dirty="0" smtClean="0"/>
              <a:t>российская компания, функционал практически идентичен </a:t>
            </a:r>
            <a:r>
              <a:rPr lang="en-US" baseline="0" dirty="0" err="1" smtClean="0"/>
              <a:t>Wialon</a:t>
            </a:r>
            <a:r>
              <a:rPr lang="ru-RU" baseline="0" dirty="0" smtClean="0"/>
              <a:t>, но используются собственные датчики</a:t>
            </a:r>
          </a:p>
          <a:p>
            <a:r>
              <a:rPr lang="ru-RU" baseline="0" dirty="0" smtClean="0"/>
              <a:t>Автограф </a:t>
            </a:r>
            <a:r>
              <a:rPr lang="mr-IN" baseline="0" dirty="0" smtClean="0"/>
              <a:t>–</a:t>
            </a:r>
            <a:r>
              <a:rPr lang="ru-RU" baseline="0" dirty="0" smtClean="0"/>
              <a:t> идентично </a:t>
            </a:r>
            <a:r>
              <a:rPr lang="en-US" baseline="0" dirty="0" err="1" smtClean="0"/>
              <a:t>Omnicomm</a:t>
            </a:r>
            <a:r>
              <a:rPr lang="en-US" baseline="0" dirty="0" smtClean="0"/>
              <a:t>, </a:t>
            </a:r>
            <a:r>
              <a:rPr lang="ru-RU" baseline="0" dirty="0" smtClean="0"/>
              <a:t>но со своими датчиками и немного другим функционалом</a:t>
            </a:r>
          </a:p>
          <a:p>
            <a:endParaRPr lang="ru-RU" baseline="0" dirty="0" smtClean="0"/>
          </a:p>
          <a:p>
            <a:r>
              <a:rPr lang="ru-RU" baseline="0" dirty="0" smtClean="0"/>
              <a:t>Все перечисленные аналоги используют в своей работе </a:t>
            </a:r>
            <a:r>
              <a:rPr lang="en-US" baseline="0" dirty="0" smtClean="0"/>
              <a:t>GPS-</a:t>
            </a:r>
            <a:r>
              <a:rPr lang="ru-RU" baseline="0" dirty="0" err="1" smtClean="0"/>
              <a:t>трекеры</a:t>
            </a:r>
            <a:r>
              <a:rPr lang="ru-RU" baseline="0" dirty="0" smtClean="0"/>
              <a:t>. Отдельные приборы, подключаемые к бортовому компьютеру и передающие свои </a:t>
            </a:r>
            <a:r>
              <a:rPr lang="en-US" baseline="0" dirty="0" smtClean="0"/>
              <a:t>GPS-</a:t>
            </a:r>
            <a:r>
              <a:rPr lang="ru-RU" baseline="0" dirty="0" smtClean="0"/>
              <a:t>координаты на сервер. Естественно, такие приборы покупаются отдельно: например </a:t>
            </a:r>
            <a:r>
              <a:rPr lang="en-US" baseline="0" dirty="0" smtClean="0"/>
              <a:t>GPS-</a:t>
            </a:r>
            <a:r>
              <a:rPr lang="ru-RU" baseline="0" dirty="0" err="1" smtClean="0"/>
              <a:t>трекеры</a:t>
            </a:r>
            <a:r>
              <a:rPr lang="ru-RU" baseline="0" dirty="0" smtClean="0"/>
              <a:t> компаний </a:t>
            </a:r>
            <a:r>
              <a:rPr lang="ru-RU" baseline="0" dirty="0" err="1" smtClean="0"/>
              <a:t>АвтоГраф</a:t>
            </a:r>
            <a:r>
              <a:rPr lang="ru-RU" baseline="0" dirty="0" smtClean="0"/>
              <a:t> и </a:t>
            </a:r>
            <a:r>
              <a:rPr lang="en-US" baseline="0" dirty="0" err="1" smtClean="0"/>
              <a:t>Omnicomm</a:t>
            </a:r>
            <a:r>
              <a:rPr lang="en-US" baseline="0" dirty="0" smtClean="0"/>
              <a:t> </a:t>
            </a:r>
            <a:r>
              <a:rPr lang="ru-RU" baseline="0" dirty="0" smtClean="0"/>
              <a:t>стоят от 4000</a:t>
            </a:r>
            <a:r>
              <a:rPr lang="en-US" baseline="0" dirty="0" smtClean="0"/>
              <a:t> </a:t>
            </a:r>
            <a:r>
              <a:rPr lang="ru-RU" baseline="0" dirty="0" smtClean="0"/>
              <a:t>рублей</a:t>
            </a:r>
            <a:r>
              <a:rPr lang="en-US" baseline="0" dirty="0" smtClean="0"/>
              <a:t>. </a:t>
            </a:r>
            <a:r>
              <a:rPr lang="ru-RU" baseline="0" dirty="0" smtClean="0"/>
              <a:t>Датчики топлива также часто продают отдельно и стоят они еще дороже</a:t>
            </a:r>
          </a:p>
          <a:p>
            <a:endParaRPr lang="ru-RU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33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872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748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13AEEB-4826-48A9-978D-82A7062CEC9C}" type="datetime1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57FFD-70CD-4C5C-8117-5884EA760D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06CBB-0C2E-4043-86FB-865E2CF27DD8}" type="datetime1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BE88E-3ED5-4852-8D89-B50379241A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EB41E1-A9A5-467B-9467-E4E0B5C5BBA4}" type="datetime1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4C045-341C-4E2D-AF88-1D9C503885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AEBA6F-4977-4186-AD1C-77DA30088699}" type="datetime1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5F501-F5CC-4E12-934E-78BB5E4DA2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551466-E8D8-49EE-A47D-30C95E4F5074}" type="datetime1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318A3-27E7-4D27-924C-4173717FF2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C9964C-C353-4CEB-B68D-D5ADE059FD2A}" type="datetime1">
              <a:rPr lang="en-US" smtClean="0"/>
              <a:t>11/18/20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Высшая школа экономики, Москва, 2016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99C-A097-4533-BEFF-B1452833F2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8CA5AA-EFF4-4DD3-BFEF-146D8286586B}" type="datetime1">
              <a:rPr lang="en-US" smtClean="0"/>
              <a:t>11/18/20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Высшая школа экономики, Москва, 2016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8C458-4B9D-4501-AB19-9D129E2810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40EAA4-BD1C-4364-A8B6-A93D5030CA34}" type="datetime1">
              <a:rPr lang="en-US" smtClean="0"/>
              <a:t>11/18/20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Высшая школа экономики, Москва, 2016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1CD07-29D6-4A4D-ADEA-1E0E2DFE2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A1F734-A65B-4061-B3AA-0C944C3B8012}" type="datetime1">
              <a:rPr lang="en-US" smtClean="0"/>
              <a:t>11/18/20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Высшая школа экономики, Москва, 2016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36B3D-EFD3-47A2-82AF-07B5235D98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EE93F6-6425-4EF3-82C0-A37C3A7DBDBD}" type="datetime1">
              <a:rPr lang="en-US" smtClean="0"/>
              <a:t>11/18/20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Высшая школа экономики, Москва, 2016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45757-2996-489D-9DE7-5C2053F788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AAC7BB-D749-47F0-91D7-85B9D5EBCB9D}" type="datetime1">
              <a:rPr lang="en-US" smtClean="0"/>
              <a:t>11/18/20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Высшая школа экономики, Москва, 2016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0040B-1B69-4DF3-82DE-71CA80F2D8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F63D08E4-496C-403B-9B08-1E243BAB4A33}" type="datetime1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ru-RU" smtClean="0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B1F37826-9FC6-4A47-B435-94C6280B7F5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tiff"/><Relationship Id="rId12" Type="http://schemas.openxmlformats.org/officeDocument/2006/relationships/image" Target="../media/image22.tiff"/><Relationship Id="rId13" Type="http://schemas.openxmlformats.org/officeDocument/2006/relationships/image" Target="../media/image23.tiff"/><Relationship Id="rId14" Type="http://schemas.openxmlformats.org/officeDocument/2006/relationships/image" Target="../media/image24.tiff"/><Relationship Id="rId15" Type="http://schemas.openxmlformats.org/officeDocument/2006/relationships/image" Target="../media/image25.tiff"/><Relationship Id="rId16" Type="http://schemas.openxmlformats.org/officeDocument/2006/relationships/image" Target="../media/image26.tiff"/><Relationship Id="rId17" Type="http://schemas.openxmlformats.org/officeDocument/2006/relationships/image" Target="../media/image27.tiff"/><Relationship Id="rId18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8" Type="http://schemas.openxmlformats.org/officeDocument/2006/relationships/image" Target="../media/image18.tiff"/><Relationship Id="rId9" Type="http://schemas.openxmlformats.org/officeDocument/2006/relationships/image" Target="../media/image19.tiff"/><Relationship Id="rId10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373560" y="1919205"/>
            <a:ext cx="8562860" cy="2305954"/>
          </a:xfrm>
        </p:spPr>
        <p:txBody>
          <a:bodyPr/>
          <a:lstStyle/>
          <a:p>
            <a:pPr eaLnBrk="1" hangingPunct="1"/>
            <a:r>
              <a:rPr lang="ru-RU" sz="2800" b="1" dirty="0">
                <a:solidFill>
                  <a:srgbClr val="21386F"/>
                </a:solidFill>
              </a:rPr>
              <a:t>Система мониторинга транспортных средств на базе мобильных устройств</a:t>
            </a:r>
            <a:r>
              <a:rPr lang="en-US" sz="2600" b="1" dirty="0" smtClean="0">
                <a:solidFill>
                  <a:srgbClr val="21386F"/>
                </a:solidFill>
              </a:rPr>
              <a:t/>
            </a:r>
            <a:br>
              <a:rPr lang="en-US" sz="2600" b="1" dirty="0" smtClean="0">
                <a:solidFill>
                  <a:srgbClr val="21386F"/>
                </a:solidFill>
              </a:rPr>
            </a:br>
            <a:r>
              <a:rPr lang="en-US" sz="2600" b="1" dirty="0">
                <a:solidFill>
                  <a:srgbClr val="21386F"/>
                </a:solidFill>
              </a:rPr>
              <a:t/>
            </a:r>
            <a:br>
              <a:rPr lang="en-US" sz="2600" b="1" dirty="0">
                <a:solidFill>
                  <a:srgbClr val="21386F"/>
                </a:solidFill>
              </a:rPr>
            </a:br>
            <a:r>
              <a:rPr lang="en-US" sz="2600" b="1" dirty="0">
                <a:solidFill>
                  <a:schemeClr val="accent4">
                    <a:lumMod val="50000"/>
                  </a:schemeClr>
                </a:solidFill>
              </a:rPr>
              <a:t> Vehicle Monitoring System Based on Mobile Devices</a:t>
            </a:r>
            <a:endParaRPr lang="en-US" sz="2600" b="1" dirty="0" smtClean="0">
              <a:solidFill>
                <a:schemeClr val="accent4">
                  <a:lumMod val="50000"/>
                </a:schemeClr>
              </a:solidFill>
              <a:ea typeface="ＭＳ Ｐゴシック"/>
              <a:cs typeface="ＭＳ Ｐゴシック"/>
            </a:endParaRPr>
          </a:p>
        </p:txBody>
      </p:sp>
      <p:sp>
        <p:nvSpPr>
          <p:cNvPr id="13316" name="Subtitle 2"/>
          <p:cNvSpPr txBox="1">
            <a:spLocks/>
          </p:cNvSpPr>
          <p:nvPr/>
        </p:nvSpPr>
        <p:spPr bwMode="auto">
          <a:xfrm>
            <a:off x="1371600" y="6467475"/>
            <a:ext cx="640080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lang="ru-RU" sz="800" dirty="0">
              <a:solidFill>
                <a:schemeClr val="bg1"/>
              </a:solidFill>
            </a:endParaRPr>
          </a:p>
          <a:p>
            <a:pPr algn="ctr">
              <a:spcBef>
                <a:spcPct val="20000"/>
              </a:spcBef>
            </a:pPr>
            <a:r>
              <a:rPr lang="en-US" sz="800" dirty="0">
                <a:solidFill>
                  <a:schemeClr val="bg1"/>
                </a:solidFill>
              </a:rPr>
              <a:t>www.hse.ru</a:t>
            </a:r>
            <a:r>
              <a:rPr lang="ru-RU" sz="800" dirty="0">
                <a:solidFill>
                  <a:schemeClr val="bg1"/>
                </a:solidFill>
              </a:rPr>
              <a:t> 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380129" y="4137353"/>
            <a:ext cx="6400800" cy="1924051"/>
          </a:xfrm>
        </p:spPr>
        <p:txBody>
          <a:bodyPr/>
          <a:lstStyle/>
          <a:p>
            <a:pPr algn="r" eaLnBrk="1" hangingPunct="1"/>
            <a:r>
              <a:rPr lang="ru-RU" sz="1800" u="sng" dirty="0" smtClean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Исполнитель:</a:t>
            </a:r>
          </a:p>
          <a:p>
            <a:pPr algn="r" eaLnBrk="1" hangingPunct="1"/>
            <a:r>
              <a:rPr lang="ru-RU" sz="1800" dirty="0" smtClean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Студент группы БПИ173</a:t>
            </a:r>
            <a:endParaRPr lang="ru-RU" sz="1800" dirty="0">
              <a:solidFill>
                <a:schemeClr val="tx2"/>
              </a:solidFill>
              <a:latin typeface="+mj-lt"/>
              <a:ea typeface="MS PGothic" panose="020B0600070205080204" charset="-128"/>
              <a:cs typeface="+mj-lt"/>
            </a:endParaRPr>
          </a:p>
          <a:p>
            <a:pPr algn="r" eaLnBrk="1" hangingPunct="1"/>
            <a:r>
              <a:rPr kumimoji="1" lang="ru-RU" sz="1800" b="1" dirty="0" smtClean="0">
                <a:solidFill>
                  <a:schemeClr val="tx2"/>
                </a:solidFill>
                <a:latin typeface="+mj-lt"/>
                <a:cs typeface="+mj-lt"/>
              </a:rPr>
              <a:t>Ройтман Сергей Игоревич</a:t>
            </a:r>
            <a:endParaRPr kumimoji="1" lang="ru-RU" sz="1800" b="1" dirty="0">
              <a:solidFill>
                <a:schemeClr val="tx2"/>
              </a:solidFill>
              <a:latin typeface="+mj-lt"/>
              <a:cs typeface="+mj-lt"/>
            </a:endParaRPr>
          </a:p>
          <a:p>
            <a:pPr algn="r" eaLnBrk="1" hangingPunct="1"/>
            <a:r>
              <a:rPr kumimoji="1" lang="ru-RU" sz="1800" u="sng" dirty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Научный руководитель:</a:t>
            </a:r>
            <a:r>
              <a:rPr kumimoji="1" lang="ru-RU" sz="1800" u="sng" dirty="0">
                <a:solidFill>
                  <a:srgbClr val="000066"/>
                </a:solidFill>
                <a:latin typeface="+mj-lt"/>
                <a:ea typeface="MS PGothic" panose="020B0600070205080204" charset="-128"/>
                <a:cs typeface="+mj-lt"/>
              </a:rPr>
              <a:t> </a:t>
            </a:r>
          </a:p>
          <a:p>
            <a:pPr algn="r" eaLnBrk="1" hangingPunct="1"/>
            <a:r>
              <a:rPr kumimoji="1" lang="ru-RU" sz="1800" dirty="0">
                <a:solidFill>
                  <a:schemeClr val="tx2"/>
                </a:solidFill>
                <a:latin typeface="+mj-lt"/>
                <a:cs typeface="+mj-lt"/>
              </a:rPr>
              <a:t>Доцент департамента программной инженерии факультета компьютерных наук</a:t>
            </a:r>
            <a:r>
              <a:rPr kumimoji="1" lang="ru-RU" sz="1800" dirty="0" smtClean="0">
                <a:solidFill>
                  <a:schemeClr val="tx2"/>
                </a:solidFill>
                <a:latin typeface="+mj-lt"/>
                <a:cs typeface="+mj-lt"/>
              </a:rPr>
              <a:t/>
            </a:r>
            <a:br>
              <a:rPr kumimoji="1" lang="ru-RU" sz="1800" dirty="0" smtClean="0">
                <a:solidFill>
                  <a:schemeClr val="tx2"/>
                </a:solidFill>
                <a:latin typeface="+mj-lt"/>
                <a:cs typeface="+mj-lt"/>
              </a:rPr>
            </a:br>
            <a:r>
              <a:rPr kumimoji="1" lang="ru-RU" sz="1800" b="1" dirty="0" smtClean="0">
                <a:solidFill>
                  <a:schemeClr val="tx2"/>
                </a:solidFill>
                <a:latin typeface="+mj-lt"/>
                <a:cs typeface="+mj-lt"/>
              </a:rPr>
              <a:t>Хади Салех Мухаммед</a:t>
            </a:r>
            <a:endParaRPr kumimoji="1" lang="ru-RU" sz="1800" b="1" dirty="0">
              <a:solidFill>
                <a:schemeClr val="tx2"/>
              </a:solidFill>
              <a:latin typeface="+mj-lt"/>
              <a:ea typeface="MS PGothic" panose="020B0600070205080204" charset="-128"/>
              <a:cs typeface="+mj-lt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259946" y="5860689"/>
            <a:ext cx="3396343" cy="40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/>
            <a:r>
              <a:rPr lang="ru-RU" sz="1800" u="sng" dirty="0" smtClean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Формат работы</a:t>
            </a:r>
            <a:r>
              <a:rPr lang="en-US" sz="1800" dirty="0" smtClean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:</a:t>
            </a:r>
            <a:r>
              <a:rPr lang="ru-RU" sz="1800" dirty="0" smtClean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 академическая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337310" y="428625"/>
            <a:ext cx="772668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 smtClean="0">
                <a:solidFill>
                  <a:schemeClr val="bg1"/>
                </a:solidFill>
                <a:latin typeface="+mj-lt"/>
              </a:rPr>
              <a:t>Технологии и инструменты реализации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10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solidFill>
                  <a:schemeClr val="bg1"/>
                </a:solidFill>
              </a:rPr>
              <a:t>Высшая школа экономики, Москва, 2020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4" name="Рисунок 7" descr="Рисунок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3458" y="1817508"/>
            <a:ext cx="1345441" cy="1345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logo-java.jpg" descr="logo-java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34504" y="1642380"/>
            <a:ext cx="952842" cy="1631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main-qimg-357f02231aed5b6a7c815c576b09b29f.jpeg" descr="main-qimg-357f02231aed5b6a7c815c576b09b29f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47279" y="1443076"/>
            <a:ext cx="2362949" cy="1770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681" y="1741187"/>
            <a:ext cx="1439333" cy="1439333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1180100" y="1304326"/>
            <a:ext cx="16274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Web backend</a:t>
            </a:r>
            <a:endParaRPr lang="ru-RU" sz="2000" b="1" dirty="0"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4150671" y="4649690"/>
            <a:ext cx="5004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БД</a:t>
            </a:r>
            <a:endParaRPr lang="ru-RU" sz="2000" dirty="0">
              <a:latin typeface="+mn-lt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5954065" y="1304326"/>
            <a:ext cx="2275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Android </a:t>
            </a:r>
            <a:r>
              <a:rPr lang="ru-RU" b="1" dirty="0" smtClean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приложение</a:t>
            </a:r>
            <a:endParaRPr lang="ru-RU" dirty="0">
              <a:latin typeface="+mn-lt"/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2904" y="5049800"/>
            <a:ext cx="1415992" cy="1294216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8158" y="3488204"/>
            <a:ext cx="1981513" cy="990757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3667" y="3316774"/>
            <a:ext cx="901700" cy="901700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0167" y="3034354"/>
            <a:ext cx="2251808" cy="1266642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4185" y="5167424"/>
            <a:ext cx="856728" cy="773063"/>
          </a:xfrm>
          <a:prstGeom prst="rect">
            <a:avLst/>
          </a:prstGeom>
        </p:spPr>
      </p:pic>
      <p:sp>
        <p:nvSpPr>
          <p:cNvPr id="39" name="Прямоугольник 38"/>
          <p:cNvSpPr/>
          <p:nvPr/>
        </p:nvSpPr>
        <p:spPr>
          <a:xfrm>
            <a:off x="1257857" y="4615502"/>
            <a:ext cx="10390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Хостинг</a:t>
            </a:r>
            <a:endParaRPr lang="ru-RU" sz="2000" dirty="0">
              <a:latin typeface="+mn-lt"/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5066547" y="4633541"/>
            <a:ext cx="36422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Система управления версиями</a:t>
            </a:r>
            <a:endParaRPr lang="ru-RU" sz="2000" dirty="0">
              <a:latin typeface="+mn-lt"/>
            </a:endParaRPr>
          </a:p>
        </p:txBody>
      </p:sp>
      <p:pic>
        <p:nvPicPr>
          <p:cNvPr id="41" name="Рисунок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39" y="3165695"/>
            <a:ext cx="1649862" cy="164986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663" y="5033651"/>
            <a:ext cx="1087437" cy="108743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7857" y="5036726"/>
            <a:ext cx="1145789" cy="1145789"/>
          </a:xfrm>
          <a:prstGeom prst="rect">
            <a:avLst/>
          </a:prstGeom>
        </p:spPr>
      </p:pic>
      <p:sp>
        <p:nvSpPr>
          <p:cNvPr id="44" name="Прямоугольник 43"/>
          <p:cNvSpPr/>
          <p:nvPr/>
        </p:nvSpPr>
        <p:spPr>
          <a:xfrm>
            <a:off x="3567082" y="1304326"/>
            <a:ext cx="16676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Web frontend</a:t>
            </a:r>
            <a:endParaRPr lang="ru-RU" sz="2000" dirty="0">
              <a:latin typeface="+mn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5"/>
          <a:srcRect l="22244" t="22877" r="21826" b="23208"/>
          <a:stretch/>
        </p:blipFill>
        <p:spPr>
          <a:xfrm>
            <a:off x="3244376" y="1817508"/>
            <a:ext cx="939448" cy="905601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69303" y="1708737"/>
            <a:ext cx="1266825" cy="1266825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83824" y="2926101"/>
            <a:ext cx="1063265" cy="95693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49751" y="5074173"/>
            <a:ext cx="1265155" cy="104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6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 smtClean="0">
                <a:solidFill>
                  <a:schemeClr val="bg1"/>
                </a:solidFill>
                <a:latin typeface="+mj-lt"/>
              </a:rPr>
              <a:t>Ожидаемые результаты</a:t>
            </a: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11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solidFill>
                  <a:schemeClr val="bg1"/>
                </a:solidFill>
              </a:rPr>
              <a:t>Высшая школа экономики, Москва, 2020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255588" y="1540649"/>
            <a:ext cx="85788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endParaRPr lang="ru-RU" sz="2000" dirty="0" smtClean="0">
              <a:solidFill>
                <a:srgbClr val="003F82"/>
              </a:solidFill>
              <a:latin typeface="+mn-lt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255588" y="1540649"/>
            <a:ext cx="857885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Разработана конкурентноспособная система мониторинга транспортных средств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//</a:t>
            </a:r>
            <a:r>
              <a:rPr lang="en-US" sz="2000" dirty="0" smtClean="0">
                <a:solidFill>
                  <a:srgbClr val="003F82"/>
                </a:solidFill>
                <a:latin typeface="+mn-lt"/>
              </a:rPr>
              <a:t> TODO ?</a:t>
            </a:r>
            <a:endParaRPr lang="ru-RU" sz="2000" dirty="0" smtClean="0">
              <a:solidFill>
                <a:srgbClr val="003F8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847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40568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Список использованных источников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FFFF"/>
                </a:solidFill>
                <a:latin typeface="Myriad Pro"/>
              </a:rPr>
              <a:t>фото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12</a:t>
            </a:fld>
            <a:endParaRPr lang="en-US" sz="1600" dirty="0"/>
          </a:p>
        </p:txBody>
      </p:sp>
      <p:sp>
        <p:nvSpPr>
          <p:cNvPr id="10" name="Footer Placeholder 2"/>
          <p:cNvSpPr txBox="1">
            <a:spLocks/>
          </p:cNvSpPr>
          <p:nvPr/>
        </p:nvSpPr>
        <p:spPr>
          <a:xfrm>
            <a:off x="28455" y="634533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9pPr>
          </a:lstStyle>
          <a:p>
            <a:pPr>
              <a:defRPr/>
            </a:pPr>
            <a:r>
              <a:rPr lang="ru-RU" dirty="0" smtClean="0">
                <a:solidFill>
                  <a:schemeClr val="bg1"/>
                </a:solidFill>
              </a:rPr>
              <a:t>Высшая школа экономики, Москва, 2020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27794" y="1347897"/>
            <a:ext cx="8888412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Мониторинг </a:t>
            </a:r>
            <a:r>
              <a:rPr lang="ru-RU" sz="1600" dirty="0">
                <a:solidFill>
                  <a:schemeClr val="tx2"/>
                </a:solidFill>
                <a:latin typeface="+mn-lt"/>
                <a:ea typeface="Calibri" charset="0"/>
              </a:rPr>
              <a:t>транспорта и навигация (рынок России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) </a:t>
            </a:r>
            <a:r>
              <a:rPr lang="ru-RU" sz="1600" dirty="0">
                <a:solidFill>
                  <a:schemeClr val="tx2"/>
                </a:solidFill>
                <a:latin typeface="+mn-lt"/>
                <a:ea typeface="Calibri" charset="0"/>
              </a:rPr>
              <a:t>[Электронный ресурс] / Режим доступа: </a:t>
            </a:r>
            <a:r>
              <a:rPr lang="ru-RU" sz="1600" dirty="0" err="1" smtClean="0">
                <a:solidFill>
                  <a:schemeClr val="tx2"/>
                </a:solidFill>
                <a:latin typeface="+mn-lt"/>
                <a:ea typeface="Calibri" charset="0"/>
              </a:rPr>
              <a:t>https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://</a:t>
            </a:r>
            <a:r>
              <a:rPr lang="en-US" sz="1600" dirty="0" err="1">
                <a:solidFill>
                  <a:schemeClr val="tx2"/>
                </a:solidFill>
                <a:latin typeface="+mn-lt"/>
                <a:ea typeface="Calibri" charset="0"/>
              </a:rPr>
              <a:t>shorturl.at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/</a:t>
            </a:r>
            <a:r>
              <a:rPr lang="en-US" sz="1600" dirty="0" err="1">
                <a:solidFill>
                  <a:schemeClr val="tx2"/>
                </a:solidFill>
                <a:latin typeface="+mn-lt"/>
                <a:ea typeface="Calibri" charset="0"/>
              </a:rPr>
              <a:t>hBFOR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, свободный </a:t>
            </a:r>
            <a:r>
              <a:rPr lang="ru-RU" sz="1600" dirty="0">
                <a:solidFill>
                  <a:schemeClr val="tx2"/>
                </a:solidFill>
                <a:latin typeface="+mn-lt"/>
                <a:ea typeface="Calibri" charset="0"/>
              </a:rPr>
              <a:t>(дата обращения 01.04.20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)</a:t>
            </a:r>
            <a:endParaRPr lang="en-US" sz="1600" dirty="0" smtClean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Vehicle Tracking Systems Market Size</a:t>
            </a:r>
            <a:r>
              <a:rPr lang="ru-RU" sz="1600" dirty="0">
                <a:solidFill>
                  <a:schemeClr val="tx2"/>
                </a:solidFill>
                <a:latin typeface="+mn-lt"/>
                <a:ea typeface="Calibri" charset="0"/>
              </a:rPr>
              <a:t> </a:t>
            </a:r>
            <a:r>
              <a:rPr lang="en-US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[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Электронный </a:t>
            </a:r>
            <a:r>
              <a:rPr lang="ru-RU" sz="1600" dirty="0">
                <a:solidFill>
                  <a:schemeClr val="tx2"/>
                </a:solidFill>
                <a:latin typeface="+mn-lt"/>
                <a:ea typeface="Calibri" charset="0"/>
              </a:rPr>
              <a:t>ресурс] / Режим доступа: 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600" dirty="0" err="1">
                <a:solidFill>
                  <a:schemeClr val="tx2"/>
                </a:solidFill>
                <a:latin typeface="+mn-lt"/>
                <a:ea typeface="Calibri" charset="0"/>
              </a:rPr>
              <a:t>www.grandviewresearch.com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/industry-analysis/vehicle-tracking-systems-market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, </a:t>
            </a:r>
            <a:r>
              <a:rPr lang="ru-RU" sz="16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01.04.20)</a:t>
            </a:r>
            <a:endParaRPr lang="en-US" sz="16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Vehicle 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Tracking Systems </a:t>
            </a:r>
            <a:r>
              <a:rPr lang="en-US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Market [</a:t>
            </a:r>
            <a:r>
              <a:rPr lang="ru-RU" sz="16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600" dirty="0" err="1">
                <a:solidFill>
                  <a:schemeClr val="tx2"/>
                </a:solidFill>
                <a:latin typeface="+mn-lt"/>
                <a:ea typeface="Calibri" charset="0"/>
              </a:rPr>
              <a:t>www.alliedmarketresearch.com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/vehicle-tracking-system-market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, </a:t>
            </a:r>
            <a:r>
              <a:rPr lang="ru-RU" sz="16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01.04.20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)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Vehicle Tracking </a:t>
            </a:r>
            <a:r>
              <a:rPr lang="en-US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Device Market Statistics 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[</a:t>
            </a:r>
            <a:r>
              <a:rPr lang="ru-RU" sz="16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600" dirty="0" err="1">
                <a:solidFill>
                  <a:schemeClr val="tx2"/>
                </a:solidFill>
                <a:latin typeface="+mn-lt"/>
                <a:ea typeface="Calibri" charset="0"/>
              </a:rPr>
              <a:t>www.gminsights.com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/industry-analysis/vehicle-tracking-market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, </a:t>
            </a:r>
            <a:r>
              <a:rPr lang="ru-RU" sz="16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01.04.20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)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Википедия </a:t>
            </a:r>
            <a:r>
              <a:rPr lang="en-US" sz="1600" dirty="0" err="1" smtClean="0">
                <a:solidFill>
                  <a:schemeClr val="tx2"/>
                </a:solidFill>
                <a:latin typeface="+mn-lt"/>
                <a:ea typeface="Calibri" charset="0"/>
              </a:rPr>
              <a:t>Wialon</a:t>
            </a:r>
            <a:r>
              <a:rPr lang="en-US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 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[</a:t>
            </a:r>
            <a:r>
              <a:rPr lang="ru-RU" sz="16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600" dirty="0" err="1">
                <a:solidFill>
                  <a:schemeClr val="tx2"/>
                </a:solidFill>
                <a:latin typeface="+mn-lt"/>
                <a:ea typeface="Calibri" charset="0"/>
              </a:rPr>
              <a:t>ru.wikipedia.org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/wiki/</a:t>
            </a:r>
            <a:r>
              <a:rPr lang="en-US" sz="1600" dirty="0" err="1">
                <a:solidFill>
                  <a:schemeClr val="tx2"/>
                </a:solidFill>
                <a:latin typeface="+mn-lt"/>
                <a:ea typeface="Calibri" charset="0"/>
              </a:rPr>
              <a:t>Wialon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, </a:t>
            </a:r>
            <a:r>
              <a:rPr lang="ru-RU" sz="16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01.04.20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)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600" dirty="0" err="1" smtClean="0">
                <a:solidFill>
                  <a:schemeClr val="tx2"/>
                </a:solidFill>
                <a:latin typeface="+mn-lt"/>
                <a:ea typeface="Calibri" charset="0"/>
              </a:rPr>
              <a:t>Wialon</a:t>
            </a:r>
            <a:r>
              <a:rPr lang="en-US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 Hosting 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[</a:t>
            </a:r>
            <a:r>
              <a:rPr lang="ru-RU" sz="16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600" dirty="0" err="1">
                <a:solidFill>
                  <a:schemeClr val="tx2"/>
                </a:solidFill>
                <a:latin typeface="+mn-lt"/>
                <a:ea typeface="Calibri" charset="0"/>
              </a:rPr>
              <a:t>hosting.wialon.com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/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, </a:t>
            </a:r>
            <a:r>
              <a:rPr lang="ru-RU" sz="16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01.04.20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)</a:t>
            </a:r>
            <a:endParaRPr lang="en-US" sz="1600" dirty="0" smtClean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600" dirty="0" err="1" smtClean="0">
                <a:solidFill>
                  <a:schemeClr val="tx2"/>
                </a:solidFill>
                <a:latin typeface="+mn-lt"/>
                <a:ea typeface="Calibri" charset="0"/>
              </a:rPr>
              <a:t>АвтоГраф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 </a:t>
            </a:r>
            <a:r>
              <a:rPr lang="en-US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[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600" dirty="0" err="1" smtClean="0">
                <a:solidFill>
                  <a:schemeClr val="tx2"/>
                </a:solidFill>
                <a:latin typeface="+mn-lt"/>
                <a:ea typeface="Calibri" charset="0"/>
              </a:rPr>
              <a:t>www.tk-nav.ru</a:t>
            </a:r>
            <a:r>
              <a:rPr lang="en-US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/sys-mon-ag/sys-mon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, свободный (дата обращения 01.04.20)</a:t>
            </a:r>
            <a:endParaRPr lang="en-US" sz="1600" dirty="0" smtClean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600" dirty="0" err="1" smtClean="0">
                <a:solidFill>
                  <a:schemeClr val="tx2"/>
                </a:solidFill>
                <a:latin typeface="+mn-lt"/>
                <a:ea typeface="Calibri" charset="0"/>
              </a:rPr>
              <a:t>Omnicomm</a:t>
            </a:r>
            <a:r>
              <a:rPr lang="en-US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 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[</a:t>
            </a:r>
            <a:r>
              <a:rPr lang="ru-RU" sz="16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600" dirty="0" err="1">
                <a:solidFill>
                  <a:schemeClr val="tx2"/>
                </a:solidFill>
                <a:latin typeface="+mn-lt"/>
                <a:ea typeface="Calibri" charset="0"/>
              </a:rPr>
              <a:t>www.omnicomm.ru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/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, </a:t>
            </a:r>
            <a:r>
              <a:rPr lang="ru-RU" sz="16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01.04.20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)</a:t>
            </a:r>
            <a:endParaRPr lang="en-US" sz="1600" dirty="0" smtClean="0">
              <a:solidFill>
                <a:schemeClr val="tx2"/>
              </a:solidFill>
              <a:latin typeface="+mn-lt"/>
              <a:ea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45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 bwMode="auto">
          <a:xfrm>
            <a:off x="0" y="4544244"/>
            <a:ext cx="9143999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 smtClean="0">
                <a:solidFill>
                  <a:schemeClr val="tx2"/>
                </a:solidFill>
                <a:ea typeface="MS PGothic" panose="020B0600070205080204" charset="-128"/>
                <a:cs typeface="MS PGothic" panose="020B0600070205080204" charset="-128"/>
              </a:rPr>
              <a:t>Ройтман Сергей Игоревич</a:t>
            </a:r>
            <a:endParaRPr lang="en-US" sz="1600" dirty="0" smtClean="0">
              <a:solidFill>
                <a:schemeClr val="tx2"/>
              </a:solidFill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en-US" sz="1600" dirty="0" smtClean="0">
                <a:solidFill>
                  <a:schemeClr val="tx2"/>
                </a:solidFill>
              </a:rPr>
              <a:t>siroytman@edu.hse.ru</a:t>
            </a:r>
            <a:endParaRPr lang="en-US" sz="1600" dirty="0" smtClean="0">
              <a:solidFill>
                <a:schemeClr val="tx2"/>
              </a:solidFill>
              <a:ea typeface="MS PGothic" panose="020B0600070205080204" charset="-128"/>
              <a:cs typeface="MS PGothic" panose="020B0600070205080204" charset="-128"/>
            </a:endParaRPr>
          </a:p>
          <a:p>
            <a:endParaRPr lang="en-US" sz="1200" dirty="0" smtClean="0">
              <a:solidFill>
                <a:srgbClr val="003F82"/>
              </a:solidFill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ru-RU" sz="1200" dirty="0" smtClean="0">
                <a:solidFill>
                  <a:srgbClr val="003F82"/>
                </a:solidFill>
                <a:ea typeface="MS PGothic" panose="020B0600070205080204" charset="-128"/>
                <a:cs typeface="MS PGothic" panose="020B0600070205080204" charset="-128"/>
              </a:rPr>
              <a:t>Москва - 20</a:t>
            </a:r>
            <a:r>
              <a:rPr lang="en-US" sz="1200" dirty="0" smtClean="0">
                <a:solidFill>
                  <a:srgbClr val="003F82"/>
                </a:solidFill>
                <a:ea typeface="MS PGothic" panose="020B0600070205080204" charset="-128"/>
                <a:cs typeface="MS PGothic" panose="020B0600070205080204" charset="-128"/>
              </a:rPr>
              <a:t>20</a:t>
            </a:r>
            <a:endParaRPr lang="en-US" altLang="ru-RU" sz="1200" dirty="0">
              <a:solidFill>
                <a:srgbClr val="003F82"/>
              </a:solidFill>
              <a:ea typeface="MS PGothic" panose="020B0600070205080204" charset="-128"/>
              <a:cs typeface="MS PGothic" panose="020B060007020508020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 smtClean="0">
                <a:solidFill>
                  <a:schemeClr val="bg1"/>
                </a:solidFill>
                <a:latin typeface="+mj-lt"/>
              </a:rPr>
              <a:t>Описание предметной области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8455" y="1600999"/>
            <a:ext cx="3994494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3F82"/>
              </a:solidFill>
              <a:latin typeface="+mn-lt"/>
            </a:endParaRPr>
          </a:p>
          <a:p>
            <a:r>
              <a:rPr lang="ru-RU" sz="2400" b="1" dirty="0">
                <a:solidFill>
                  <a:srgbClr val="003F82"/>
                </a:solidFill>
                <a:latin typeface="+mn-lt"/>
              </a:rPr>
              <a:t>Применение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003F82"/>
                </a:solidFill>
                <a:latin typeface="+mn-lt"/>
              </a:rPr>
              <a:t>Государственный сектор: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003F82"/>
                </a:solidFill>
                <a:latin typeface="+mn-lt"/>
              </a:rPr>
              <a:t>Общественный транспорт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003F82"/>
                </a:solidFill>
                <a:latin typeface="+mn-lt"/>
              </a:rPr>
              <a:t>Мусоровозы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mr-IN" sz="2400" dirty="0" smtClean="0">
                <a:solidFill>
                  <a:srgbClr val="003F82"/>
                </a:solidFill>
                <a:latin typeface="+mn-lt"/>
              </a:rPr>
              <a:t>…</a:t>
            </a:r>
            <a:endParaRPr lang="ru-RU" sz="2400" dirty="0">
              <a:solidFill>
                <a:srgbClr val="003F82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003F82"/>
                </a:solidFill>
                <a:latin typeface="+mn-lt"/>
              </a:rPr>
              <a:t>Коммерческий сектор: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003F82"/>
                </a:solidFill>
                <a:latin typeface="+mn-lt"/>
              </a:rPr>
              <a:t>Доставка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003F82"/>
                </a:solidFill>
                <a:latin typeface="+mn-lt"/>
              </a:rPr>
              <a:t>Такси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mr-IN" sz="2400" dirty="0" smtClean="0">
                <a:solidFill>
                  <a:srgbClr val="003F82"/>
                </a:solidFill>
                <a:latin typeface="+mn-lt"/>
              </a:rPr>
              <a:t>…</a:t>
            </a:r>
            <a:endParaRPr lang="ru-RU" sz="2400" dirty="0">
              <a:solidFill>
                <a:srgbClr val="003F82"/>
              </a:solidFill>
              <a:latin typeface="+mn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2</a:t>
            </a:fld>
            <a:endParaRPr lang="en-US" sz="1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solidFill>
                  <a:schemeClr val="bg1"/>
                </a:solidFill>
              </a:rPr>
              <a:t>Высшая школа экономики, Москва, 2020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103" y="1802309"/>
            <a:ext cx="5436973" cy="4919166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97438" y="1339389"/>
            <a:ext cx="8444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003F82"/>
                </a:solidFill>
                <a:latin typeface="+mj-lt"/>
              </a:rPr>
              <a:t>Системы мониторинга транспортных средств</a:t>
            </a:r>
            <a:endParaRPr lang="ru-RU" sz="2800" dirty="0">
              <a:solidFill>
                <a:srgbClr val="003F82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 smtClean="0">
                <a:solidFill>
                  <a:schemeClr val="bg1"/>
                </a:solidFill>
                <a:latin typeface="+mj-lt"/>
              </a:rPr>
              <a:t>Основные понятия и определения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3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solidFill>
                  <a:schemeClr val="bg1"/>
                </a:solidFill>
              </a:rPr>
              <a:t>Высшая школа экономики, Москва, 2020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16954"/>
              </p:ext>
            </p:extLst>
          </p:nvPr>
        </p:nvGraphicFramePr>
        <p:xfrm>
          <a:off x="389050" y="1497856"/>
          <a:ext cx="8391352" cy="33619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1771"/>
                <a:gridCol w="1513211"/>
                <a:gridCol w="5246370"/>
              </a:tblGrid>
              <a:tr h="276051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100">
                          <a:effectLst/>
                        </a:rPr>
                        <a:t>Термин (рус.)</a:t>
                      </a:r>
                      <a:endParaRPr lang="ru-RU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</a:rPr>
                        <a:t>Термин (англ.)</a:t>
                      </a:r>
                      <a:endParaRPr lang="ru-RU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</a:rPr>
                        <a:t>Определение</a:t>
                      </a:r>
                      <a:endParaRPr lang="ru-RU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661" marR="54661" marT="0" marB="0"/>
                </a:tc>
              </a:tr>
              <a:tr h="1451207"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800" dirty="0" smtClean="0">
                          <a:effectLst/>
                        </a:rPr>
                        <a:t>Геоданные</a:t>
                      </a:r>
                      <a:endParaRPr lang="ru-RU" sz="1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Geodata</a:t>
                      </a:r>
                      <a:endParaRPr lang="ru-RU" sz="1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800" dirty="0" smtClean="0">
                          <a:effectLst/>
                        </a:rPr>
                        <a:t>Информация о географическом местоположении, хранящаяся в формате, который может быть использован в географических информационных системах.</a:t>
                      </a:r>
                    </a:p>
                  </a:txBody>
                  <a:tcPr marL="54000" marR="54661" marT="0" marB="0"/>
                </a:tc>
              </a:tr>
              <a:tr h="1634678"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GPS</a:t>
                      </a:r>
                      <a:r>
                        <a:rPr lang="ru-RU" sz="18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-</a:t>
                      </a:r>
                      <a:r>
                        <a:rPr lang="ru-RU" sz="1800" dirty="0" err="1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трекер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GPS</a:t>
                      </a:r>
                      <a:r>
                        <a:rPr lang="en-US" sz="18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t</a:t>
                      </a:r>
                      <a:r>
                        <a:rPr lang="en-US" sz="18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racker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Устройство, отслеживающее местоположение машины</a:t>
                      </a:r>
                      <a:r>
                        <a:rPr lang="ru-RU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пересылающее его</a:t>
                      </a:r>
                      <a:r>
                        <a:rPr lang="ru-RU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контролирующее устройство посредством мобильной сети.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4661" marR="54661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93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Актуальность темы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4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solidFill>
                  <a:schemeClr val="bg1"/>
                </a:solidFill>
              </a:rPr>
              <a:t>Высшая школа экономики, Москва, 20</a:t>
            </a:r>
            <a:r>
              <a:rPr lang="en-US" dirty="0" smtClean="0">
                <a:solidFill>
                  <a:schemeClr val="bg1"/>
                </a:solidFill>
              </a:rPr>
              <a:t>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107949" y="1388197"/>
            <a:ext cx="857885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 smtClean="0">
              <a:solidFill>
                <a:srgbClr val="003F82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 smtClean="0">
              <a:solidFill>
                <a:srgbClr val="003F82"/>
              </a:solidFill>
              <a:latin typeface="+mn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05" y="1388198"/>
            <a:ext cx="4942776" cy="2471388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773" y="1864426"/>
            <a:ext cx="4809394" cy="448090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22173" y="51651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28455" y="3947071"/>
            <a:ext cx="4427936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НП «ГЛОНАСС»: российский рынок растет на 24</a:t>
            </a:r>
            <a:r>
              <a:rPr lang="en-US" sz="2000" dirty="0" smtClean="0">
                <a:solidFill>
                  <a:srgbClr val="003F82"/>
                </a:solidFill>
                <a:latin typeface="+mn-lt"/>
              </a:rPr>
              <a:t>%</a:t>
            </a: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 в год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«</a:t>
            </a:r>
            <a:r>
              <a:rPr lang="en-US" sz="2000" dirty="0" err="1" smtClean="0">
                <a:solidFill>
                  <a:srgbClr val="003F82"/>
                </a:solidFill>
                <a:latin typeface="+mn-lt"/>
              </a:rPr>
              <a:t>GrandViewSearch</a:t>
            </a: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»</a:t>
            </a:r>
            <a:r>
              <a:rPr lang="en-US" sz="2000" dirty="0" smtClean="0">
                <a:solidFill>
                  <a:srgbClr val="003F82"/>
                </a:solidFill>
                <a:latin typeface="+mn-lt"/>
              </a:rPr>
              <a:t>: </a:t>
            </a: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среднемировые темпы роста составят 14</a:t>
            </a:r>
            <a:r>
              <a:rPr lang="en-US" sz="2000" dirty="0" smtClean="0">
                <a:solidFill>
                  <a:srgbClr val="003F82"/>
                </a:solidFill>
                <a:latin typeface="+mn-lt"/>
              </a:rPr>
              <a:t>% </a:t>
            </a: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с 2020 по 2027 год</a:t>
            </a:r>
          </a:p>
        </p:txBody>
      </p:sp>
    </p:spTree>
    <p:extLst>
      <p:ext uri="{BB962C8B-B14F-4D97-AF65-F5344CB8AC3E}">
        <p14:creationId xmlns:p14="http://schemas.microsoft.com/office/powerpoint/2010/main" val="125816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 smtClean="0">
                <a:solidFill>
                  <a:schemeClr val="bg1"/>
                </a:solidFill>
                <a:latin typeface="+mj-lt"/>
              </a:rPr>
              <a:t>Аналоги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08087" y="1587192"/>
            <a:ext cx="85788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dirty="0">
                <a:latin typeface="+mn-lt"/>
              </a:rPr>
              <a:t/>
            </a:r>
            <a:br>
              <a:rPr lang="ru-RU" sz="2400" dirty="0">
                <a:latin typeface="+mn-lt"/>
              </a:rPr>
            </a:br>
            <a:endParaRPr lang="ru-RU" sz="2400" dirty="0">
              <a:solidFill>
                <a:srgbClr val="003F82"/>
              </a:solidFill>
              <a:latin typeface="+mn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5</a:t>
            </a:fld>
            <a:endParaRPr lang="en-US" sz="1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en-US" dirty="0" smtClean="0">
                <a:solidFill>
                  <a:schemeClr val="bg1"/>
                </a:solidFill>
              </a:rPr>
              <a:t>2020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659" y="2271689"/>
            <a:ext cx="2101924" cy="21312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726" y="1358984"/>
            <a:ext cx="2651010" cy="70516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3661" y="4470354"/>
            <a:ext cx="1998742" cy="197933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41" y="1349209"/>
            <a:ext cx="5069203" cy="506920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440" y="1602422"/>
            <a:ext cx="6011640" cy="450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2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Цель и задачи работы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09290" y="1361658"/>
            <a:ext cx="8433060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ru-RU" sz="2000" b="1" dirty="0">
                <a:solidFill>
                  <a:srgbClr val="003F82"/>
                </a:solidFill>
                <a:latin typeface="+mn-lt"/>
              </a:rPr>
              <a:t>Цель </a:t>
            </a:r>
            <a:r>
              <a:rPr lang="ru-RU" sz="2000" b="1" dirty="0" smtClean="0">
                <a:solidFill>
                  <a:srgbClr val="003F82"/>
                </a:solidFill>
                <a:latin typeface="+mn-lt"/>
              </a:rPr>
              <a:t>работы</a:t>
            </a:r>
            <a:endParaRPr lang="en-US" sz="2000" b="1" dirty="0" smtClean="0">
              <a:solidFill>
                <a:srgbClr val="003F82"/>
              </a:solidFill>
              <a:latin typeface="+mn-lt"/>
            </a:endParaRPr>
          </a:p>
          <a:p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Реализовать сервис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мониторинга транспортных </a:t>
            </a: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средств на базе смартфонов под управлением ОС </a:t>
            </a:r>
            <a:r>
              <a:rPr lang="en-US" sz="2000" dirty="0" smtClean="0">
                <a:solidFill>
                  <a:srgbClr val="003F82"/>
                </a:solidFill>
                <a:latin typeface="+mn-lt"/>
              </a:rPr>
              <a:t>Android</a:t>
            </a:r>
            <a:endParaRPr lang="ru-RU" sz="2000" dirty="0" smtClean="0">
              <a:solidFill>
                <a:srgbClr val="003F82"/>
              </a:solidFill>
              <a:latin typeface="+mn-lt"/>
            </a:endParaRPr>
          </a:p>
          <a:p>
            <a:endParaRPr lang="ru-RU" sz="1600" dirty="0">
              <a:solidFill>
                <a:srgbClr val="003F82"/>
              </a:solidFill>
              <a:latin typeface="+mn-lt"/>
            </a:endParaRPr>
          </a:p>
          <a:p>
            <a:r>
              <a:rPr lang="ru-RU" sz="2000" b="1" dirty="0">
                <a:solidFill>
                  <a:srgbClr val="003F82"/>
                </a:solidFill>
                <a:latin typeface="+mn-lt"/>
              </a:rPr>
              <a:t>Задачи </a:t>
            </a:r>
            <a:r>
              <a:rPr lang="ru-RU" sz="2000" b="1" dirty="0" smtClean="0">
                <a:solidFill>
                  <a:srgbClr val="003F82"/>
                </a:solidFill>
                <a:latin typeface="+mn-lt"/>
              </a:rPr>
              <a:t>работы</a:t>
            </a:r>
            <a:endParaRPr lang="en-US" sz="2000" dirty="0" smtClean="0">
              <a:solidFill>
                <a:srgbClr val="003F82"/>
              </a:solidFill>
              <a:latin typeface="+mn-lt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Реализовать </a:t>
            </a:r>
            <a:r>
              <a:rPr lang="en-US" sz="2000" dirty="0" smtClean="0">
                <a:solidFill>
                  <a:srgbClr val="003F82"/>
                </a:solidFill>
                <a:latin typeface="+mn-lt"/>
              </a:rPr>
              <a:t>Android </a:t>
            </a: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приложение с функционалом синхронизации геоданных с сервисом для обработки данных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Реализовать сервис обработки данных, который будет принимать и записывать данные от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 </a:t>
            </a:r>
            <a:r>
              <a:rPr lang="en-US" sz="2000" dirty="0" smtClean="0">
                <a:solidFill>
                  <a:srgbClr val="003F82"/>
                </a:solidFill>
                <a:latin typeface="+mn-lt"/>
              </a:rPr>
              <a:t>Android </a:t>
            </a: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приложения в БД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Реализовать </a:t>
            </a:r>
            <a:r>
              <a:rPr lang="en-US" sz="2000" dirty="0" smtClean="0">
                <a:solidFill>
                  <a:srgbClr val="003F82"/>
                </a:solidFill>
                <a:latin typeface="+mn-lt"/>
              </a:rPr>
              <a:t>Web-</a:t>
            </a: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приложение с основным функционалом аналогичных сервисов мониторинга транспортных </a:t>
            </a: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средств</a:t>
            </a:r>
            <a:endParaRPr lang="ru-RU" sz="2000" dirty="0" smtClean="0">
              <a:solidFill>
                <a:srgbClr val="003F82"/>
              </a:solidFill>
              <a:latin typeface="+mn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6</a:t>
            </a:fld>
            <a:endParaRPr lang="en-US" sz="1600" dirty="0"/>
          </a:p>
        </p:txBody>
      </p:sp>
      <p:sp>
        <p:nvSpPr>
          <p:cNvPr id="10" name="Footer Placeholder 2"/>
          <p:cNvSpPr txBox="1">
            <a:spLocks/>
          </p:cNvSpPr>
          <p:nvPr/>
        </p:nvSpPr>
        <p:spPr>
          <a:xfrm>
            <a:off x="28455" y="634533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9pPr>
          </a:lstStyle>
          <a:p>
            <a:pPr>
              <a:defRPr/>
            </a:pPr>
            <a:r>
              <a:rPr lang="ru-RU" dirty="0" smtClean="0">
                <a:solidFill>
                  <a:schemeClr val="bg1"/>
                </a:solidFill>
              </a:rPr>
              <a:t>Высшая школа экономики, Москва, 2020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7532407" y="1258822"/>
            <a:ext cx="2014376" cy="2470954"/>
            <a:chOff x="7300913" y="2224490"/>
            <a:chExt cx="2014376" cy="2470954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6656" y="3299269"/>
              <a:ext cx="1396175" cy="1396175"/>
            </a:xfrm>
            <a:prstGeom prst="rect">
              <a:avLst/>
            </a:prstGeom>
          </p:spPr>
        </p:pic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00913" y="2224490"/>
              <a:ext cx="2014376" cy="1486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638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 smtClean="0">
                <a:solidFill>
                  <a:schemeClr val="bg1"/>
                </a:solidFill>
                <a:latin typeface="+mj-lt"/>
              </a:rPr>
              <a:t>Функциональные требования</a:t>
            </a:r>
          </a:p>
          <a:p>
            <a:r>
              <a:rPr lang="en-US" sz="3000" b="1" dirty="0" smtClean="0">
                <a:solidFill>
                  <a:schemeClr val="bg1"/>
                </a:solidFill>
                <a:latin typeface="+mj-lt"/>
              </a:rPr>
              <a:t>Android </a:t>
            </a:r>
            <a:r>
              <a:rPr lang="ru-RU" sz="3000" b="1" dirty="0" smtClean="0">
                <a:solidFill>
                  <a:schemeClr val="bg1"/>
                </a:solidFill>
                <a:latin typeface="+mj-lt"/>
              </a:rPr>
              <a:t>приложение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7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solidFill>
                  <a:schemeClr val="bg1"/>
                </a:solidFill>
              </a:rPr>
              <a:t>Высшая школа экономики, Москва, 2020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255588" y="1540649"/>
            <a:ext cx="857885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Авторизация 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Запись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геоданных в локальную БД </a:t>
            </a:r>
            <a:endParaRPr lang="ru-RU" sz="2000" dirty="0" smtClean="0">
              <a:solidFill>
                <a:srgbClr val="003F82"/>
              </a:solidFill>
              <a:latin typeface="+mn-lt"/>
            </a:endParaRPr>
          </a:p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Реализация механизмов передачи данных (геоданные, фото, данные о состоянии топлива) в сервис обработки данных из локальной БД при появлении интернет-соединения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Подключение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по bluetooth к бортовому компьютеру транспортного средства </a:t>
            </a:r>
            <a:endParaRPr lang="ru-RU" sz="2000" dirty="0" smtClean="0">
              <a:solidFill>
                <a:srgbClr val="003F82"/>
              </a:solidFill>
              <a:latin typeface="+mn-lt"/>
            </a:endParaRPr>
          </a:p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Получение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push-уведомлений от </a:t>
            </a: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оператора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Получение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задач от оператора </a:t>
            </a:r>
            <a:endParaRPr lang="ru-RU" sz="2000" dirty="0" smtClean="0">
              <a:solidFill>
                <a:srgbClr val="003F82"/>
              </a:solidFill>
              <a:latin typeface="+mn-lt"/>
            </a:endParaRPr>
          </a:p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Отчет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по выполнению задач оператору</a:t>
            </a:r>
            <a:endParaRPr lang="ru-RU" sz="2000" dirty="0" smtClean="0">
              <a:solidFill>
                <a:srgbClr val="003F8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114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 smtClean="0">
                <a:solidFill>
                  <a:schemeClr val="bg1"/>
                </a:solidFill>
                <a:latin typeface="+mj-lt"/>
              </a:rPr>
              <a:t>Функциональные требования</a:t>
            </a:r>
          </a:p>
          <a:p>
            <a:r>
              <a:rPr lang="ru-RU" sz="3000" b="1" dirty="0" smtClean="0">
                <a:solidFill>
                  <a:schemeClr val="bg1"/>
                </a:solidFill>
                <a:latin typeface="+mj-lt"/>
              </a:rPr>
              <a:t>Сервис обработки геоданных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8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solidFill>
                  <a:schemeClr val="bg1"/>
                </a:solidFill>
              </a:rPr>
              <a:t>Высшая школа экономики, Москва, 2020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255588" y="1540649"/>
            <a:ext cx="85788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Реализация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API для получения данных от Android приложения и записи их в БД</a:t>
            </a:r>
            <a:endParaRPr lang="ru-RU" sz="2000" dirty="0" smtClean="0">
              <a:solidFill>
                <a:srgbClr val="003F8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144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 smtClean="0">
                <a:solidFill>
                  <a:schemeClr val="bg1"/>
                </a:solidFill>
                <a:latin typeface="+mj-lt"/>
              </a:rPr>
              <a:t>Функциональные требования</a:t>
            </a:r>
          </a:p>
          <a:p>
            <a:r>
              <a:rPr lang="en-US" sz="3000" b="1" dirty="0" smtClean="0">
                <a:solidFill>
                  <a:schemeClr val="bg1"/>
                </a:solidFill>
                <a:latin typeface="+mj-lt"/>
              </a:rPr>
              <a:t>Web </a:t>
            </a:r>
            <a:r>
              <a:rPr lang="ru-RU" sz="3000" b="1" dirty="0" smtClean="0">
                <a:solidFill>
                  <a:schemeClr val="bg1"/>
                </a:solidFill>
                <a:latin typeface="+mj-lt"/>
              </a:rPr>
              <a:t>приложение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9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solidFill>
                  <a:schemeClr val="bg1"/>
                </a:solidFill>
              </a:rPr>
              <a:t>Высшая школа экономики, Москва, 2020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255588" y="1540649"/>
            <a:ext cx="857885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Авторизация 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Онлайн-визуализация полученных данных с помощью карт, графиков 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Построение аналитических отчетов 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CRUD пользователей, транспортных средств 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Настраиваемая система уведомлений 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Отправка сообщений на мобильные устройства 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Создание задач для водителей транспортных средства 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Просмотр отчетов по задачам водителей транспортных средств</a:t>
            </a:r>
          </a:p>
        </p:txBody>
      </p:sp>
    </p:spTree>
    <p:extLst>
      <p:ext uri="{BB962C8B-B14F-4D97-AF65-F5344CB8AC3E}">
        <p14:creationId xmlns:p14="http://schemas.microsoft.com/office/powerpoint/2010/main" val="148680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4055</TotalTime>
  <Words>828</Words>
  <Application>Microsoft Macintosh PowerPoint</Application>
  <PresentationFormat>Экран (4:3)</PresentationFormat>
  <Paragraphs>156</Paragraphs>
  <Slides>13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Calibri</vt:lpstr>
      <vt:lpstr>Mangal</vt:lpstr>
      <vt:lpstr>MS PGothic</vt:lpstr>
      <vt:lpstr>ＭＳ Ｐゴシック</vt:lpstr>
      <vt:lpstr>Myriad Pro</vt:lpstr>
      <vt:lpstr>Times New Roman</vt:lpstr>
      <vt:lpstr>Arial</vt:lpstr>
      <vt:lpstr>Office Theme</vt:lpstr>
      <vt:lpstr>Система мониторинга транспортных средств на базе мобильных устройств   Vehicle Monitoring System Based on Mobile Devices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hse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vkremlev</dc:creator>
  <cp:lastModifiedBy>Сергей Ройтман</cp:lastModifiedBy>
  <cp:revision>181</cp:revision>
  <dcterms:created xsi:type="dcterms:W3CDTF">2010-09-30T06:45:29Z</dcterms:created>
  <dcterms:modified xsi:type="dcterms:W3CDTF">2020-11-18T20:35:43Z</dcterms:modified>
</cp:coreProperties>
</file>